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Roboto Mon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RobotoMono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Mono-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3f47a1b5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3f47a1b5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3f47a1b54_0_266:notes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gc3f47a1b54_0_266:notes"/>
          <p:cNvSpPr/>
          <p:nvPr>
            <p:ph idx="2" type="sldImg"/>
          </p:nvPr>
        </p:nvSpPr>
        <p:spPr>
          <a:xfrm>
            <a:off x="32512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3f47a1b54_0_274:notes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沒用waitkey圖片一閃而過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gc3f47a1b54_0_274:notes"/>
          <p:cNvSpPr/>
          <p:nvPr>
            <p:ph idx="2" type="sldImg"/>
          </p:nvPr>
        </p:nvSpPr>
        <p:spPr>
          <a:xfrm>
            <a:off x="32512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3f47a1b54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c3f47a1b54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3f47a1b54_0_282:notes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zh-TW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8位元無負號3通道圖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012 BGR</a:t>
            </a:r>
            <a:endParaRPr/>
          </a:p>
        </p:txBody>
      </p:sp>
      <p:sp>
        <p:nvSpPr>
          <p:cNvPr id="146" name="Google Shape;146;gc3f47a1b54_0_282:notes"/>
          <p:cNvSpPr/>
          <p:nvPr>
            <p:ph idx="2" type="sldImg"/>
          </p:nvPr>
        </p:nvSpPr>
        <p:spPr>
          <a:xfrm>
            <a:off x="32512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3f47a1b54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3f47a1b54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3f47a1b54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3f47a1b5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3f47a1b54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3f47a1b54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3f47a1b54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3f47a1b54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3f47a1b54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3f47a1b54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4b3ee38ab_6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4b3ee38ab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3f47a1b5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c3f47a1b54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3f47a1b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3f47a1b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56e7a1c4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56e7a1c4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3f47a1b5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3f47a1b5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3f47a1b5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c3f47a1b5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3f47a1b5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3f47a1b5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3f47a1b5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c3f47a1b5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56e928fa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56e928fa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3f47a1b54_0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c3f47a1b54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i="0" lang="zh-TW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OpenCV（Open Source Computer Vision）是一個包含許多電腦視覺相關演算處理的開放原始碼Library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i="0" lang="zh-TW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在OpenCV中包含了許多不同的模組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3f47a1b54_0_2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c3f47a1b5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i="0" lang="zh-TW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在電腦視覺的領域 可透過OpenCV完協助的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特徵點比對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影像偵測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3f47a1b54_0_210:notes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zh-TW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載入影</a:t>
            </a:r>
            <a:r>
              <a:rPr lang="zh-TW"/>
              <a:t>像</a:t>
            </a:r>
            <a:r>
              <a:rPr b="0" i="0" lang="zh-TW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後變成矩陣的形式</a:t>
            </a:r>
            <a:endParaRPr/>
          </a:p>
        </p:txBody>
      </p:sp>
      <p:sp>
        <p:nvSpPr>
          <p:cNvPr id="79" name="Google Shape;79;gc3f47a1b54_0_210:notes"/>
          <p:cNvSpPr/>
          <p:nvPr>
            <p:ph idx="2" type="sldImg"/>
          </p:nvPr>
        </p:nvSpPr>
        <p:spPr>
          <a:xfrm>
            <a:off x="32512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3f47a1b54_0_216:notes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" name="Google Shape;86;gc3f47a1b54_0_216:notes"/>
          <p:cNvSpPr/>
          <p:nvPr>
            <p:ph idx="2" type="sldImg"/>
          </p:nvPr>
        </p:nvSpPr>
        <p:spPr>
          <a:xfrm>
            <a:off x="32512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3f47a1b54_0_247:notes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gc3f47a1b54_0_247:notes"/>
          <p:cNvSpPr/>
          <p:nvPr>
            <p:ph idx="2" type="sldImg"/>
          </p:nvPr>
        </p:nvSpPr>
        <p:spPr>
          <a:xfrm>
            <a:off x="32512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4b3ee38ab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4b3ee38a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3f47a1b54_0_254:notes"/>
          <p:cNvSpPr txBox="1"/>
          <p:nvPr>
            <p:ph idx="1" type="body"/>
          </p:nvPr>
        </p:nvSpPr>
        <p:spPr>
          <a:xfrm>
            <a:off x="1300475" y="4632950"/>
            <a:ext cx="10403700" cy="43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gc3f47a1b54_0_254:notes"/>
          <p:cNvSpPr/>
          <p:nvPr>
            <p:ph idx="2" type="sldImg"/>
          </p:nvPr>
        </p:nvSpPr>
        <p:spPr>
          <a:xfrm>
            <a:off x="3251200" y="731838"/>
            <a:ext cx="6504000" cy="365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python.org/" TargetMode="External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jp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jp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Relationship Id="rId4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Relationship Id="rId4" Type="http://schemas.openxmlformats.org/officeDocument/2006/relationships/image" Target="../media/image35.png"/><Relationship Id="rId5" Type="http://schemas.openxmlformats.org/officeDocument/2006/relationships/image" Target="../media/image3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jpg"/><Relationship Id="rId4" Type="http://schemas.openxmlformats.org/officeDocument/2006/relationships/image" Target="../media/image33.png"/><Relationship Id="rId5" Type="http://schemas.openxmlformats.org/officeDocument/2006/relationships/image" Target="../media/image26.png"/><Relationship Id="rId6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9/20 Lab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895576" y="730002"/>
            <a:ext cx="13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75">
            <a:noAutofit/>
          </a:bodyPr>
          <a:lstStyle/>
          <a:p>
            <a:pPr indent="0" lvl="0" marL="669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zh-TW" sz="2637"/>
              <a:t>讀寫圖片</a:t>
            </a:r>
            <a:endParaRPr sz="2637"/>
          </a:p>
        </p:txBody>
      </p:sp>
      <p:sp>
        <p:nvSpPr>
          <p:cNvPr id="127" name="Google Shape;127;p23"/>
          <p:cNvSpPr txBox="1"/>
          <p:nvPr/>
        </p:nvSpPr>
        <p:spPr>
          <a:xfrm>
            <a:off x="1390430" y="1536574"/>
            <a:ext cx="6363000" cy="28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125">
            <a:noAutofit/>
          </a:bodyPr>
          <a:lstStyle/>
          <a:p>
            <a:pPr indent="0" lvl="0" marL="200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9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讀取:</a:t>
            </a:r>
            <a:endParaRPr b="0" i="0" sz="791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241081" marR="1021247" rtl="0" algn="l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t/>
            </a:r>
            <a:endParaRPr b="0" i="0" sz="1898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98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696" marR="0" rtl="0" algn="l">
              <a:lnSpc>
                <a:spcPct val="100000"/>
              </a:lnSpc>
              <a:spcBef>
                <a:spcPts val="1371"/>
              </a:spcBef>
              <a:spcAft>
                <a:spcPts val="0"/>
              </a:spcAft>
              <a:buNone/>
            </a:pPr>
            <a:r>
              <a:rPr b="1" i="0" lang="zh-TW" sz="189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儲存:</a:t>
            </a:r>
            <a:endParaRPr b="0" i="0" sz="189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4108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9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4534" y="2026071"/>
            <a:ext cx="330517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4">
            <a:alphaModFix/>
          </a:blip>
          <a:srcRect b="0" l="0" r="0" t="49254"/>
          <a:stretch/>
        </p:blipFill>
        <p:spPr>
          <a:xfrm>
            <a:off x="2254522" y="3291543"/>
            <a:ext cx="34480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895576" y="730002"/>
            <a:ext cx="13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75">
            <a:noAutofit/>
          </a:bodyPr>
          <a:lstStyle/>
          <a:p>
            <a:pPr indent="0" lvl="0" marL="669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zh-TW" sz="2637"/>
              <a:t>顯示圖片</a:t>
            </a:r>
            <a:endParaRPr sz="2637"/>
          </a:p>
        </p:txBody>
      </p:sp>
      <p:sp>
        <p:nvSpPr>
          <p:cNvPr id="135" name="Google Shape;135;p24"/>
          <p:cNvSpPr txBox="1"/>
          <p:nvPr/>
        </p:nvSpPr>
        <p:spPr>
          <a:xfrm>
            <a:off x="1390500" y="1385670"/>
            <a:ext cx="6363000" cy="3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125">
            <a:noAutofit/>
          </a:bodyPr>
          <a:lstStyle/>
          <a:p>
            <a:pPr indent="0" lvl="0" marL="200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9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秀出影像:</a:t>
            </a:r>
            <a:endParaRPr b="1" i="0" sz="189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00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98"/>
          </a:p>
          <a:p>
            <a:pPr indent="0" lvl="0" marL="200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98"/>
          </a:p>
          <a:p>
            <a:pPr indent="0" lvl="0" marL="6696" marR="0" rtl="0" algn="l">
              <a:lnSpc>
                <a:spcPct val="100000"/>
              </a:lnSpc>
              <a:spcBef>
                <a:spcPts val="1371"/>
              </a:spcBef>
              <a:spcAft>
                <a:spcPts val="0"/>
              </a:spcAft>
              <a:buNone/>
            </a:pPr>
            <a:r>
              <a:rPr b="1" i="0" lang="zh-TW" sz="189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等待按鍵輸入:</a:t>
            </a:r>
            <a:endParaRPr b="0" i="0" sz="1898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98" u="none" cap="none" strike="noStrike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8996" y="1421235"/>
            <a:ext cx="362902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2865" y="2122004"/>
            <a:ext cx="263842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0128" y="1624506"/>
            <a:ext cx="521970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>
            <p:ph type="title"/>
          </p:nvPr>
        </p:nvSpPr>
        <p:spPr>
          <a:xfrm>
            <a:off x="2628350" y="730000"/>
            <a:ext cx="3370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75">
            <a:noAutofit/>
          </a:bodyPr>
          <a:lstStyle/>
          <a:p>
            <a:pPr indent="0" lvl="0" marL="669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zh-TW" sz="2637"/>
              <a:t>開一個指定大小的黑</a:t>
            </a:r>
            <a:r>
              <a:rPr b="1" lang="zh-TW" sz="2637"/>
              <a:t>圖</a:t>
            </a:r>
            <a:endParaRPr b="1" sz="2637"/>
          </a:p>
          <a:p>
            <a:pPr indent="0" lvl="0" marL="669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zh-TW" sz="2637"/>
              <a:t>複製圖片</a:t>
            </a:r>
            <a:endParaRPr b="1" sz="2637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895576" y="730002"/>
            <a:ext cx="13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75">
            <a:noAutofit/>
          </a:bodyPr>
          <a:lstStyle/>
          <a:p>
            <a:pPr indent="0" lvl="0" marL="669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zh-TW" sz="2637"/>
              <a:t>操作像素</a:t>
            </a:r>
            <a:endParaRPr sz="2637"/>
          </a:p>
        </p:txBody>
      </p:sp>
      <p:sp>
        <p:nvSpPr>
          <p:cNvPr id="149" name="Google Shape;149;p26"/>
          <p:cNvSpPr txBox="1"/>
          <p:nvPr/>
        </p:nvSpPr>
        <p:spPr>
          <a:xfrm>
            <a:off x="3274773" y="1434675"/>
            <a:ext cx="274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image[row, col, channel]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Windows10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python 3 &amp; opencv</a:t>
            </a:r>
            <a:endParaRPr/>
          </a:p>
        </p:txBody>
      </p:sp>
      <p:sp>
        <p:nvSpPr>
          <p:cNvPr id="155" name="Google Shape;155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 </a:t>
            </a:r>
            <a:r>
              <a:rPr lang="zh-TW"/>
              <a:t>下載python</a:t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到</a:t>
            </a:r>
            <a:r>
              <a:rPr lang="zh-TW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官網</a:t>
            </a:r>
            <a:r>
              <a:rPr lang="zh-TW"/>
              <a:t>點選Downloads</a:t>
            </a:r>
            <a:endParaRPr/>
          </a:p>
        </p:txBody>
      </p:sp>
      <p:sp>
        <p:nvSpPr>
          <p:cNvPr id="162" name="Google Shape;162;p28"/>
          <p:cNvSpPr txBox="1"/>
          <p:nvPr/>
        </p:nvSpPr>
        <p:spPr>
          <a:xfrm>
            <a:off x="4002800" y="3219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80868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600" y="1714275"/>
            <a:ext cx="7408801" cy="333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/>
          <p:nvPr/>
        </p:nvSpPr>
        <p:spPr>
          <a:xfrm>
            <a:off x="2450000" y="2348100"/>
            <a:ext cx="818700" cy="345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8"/>
          <p:cNvSpPr/>
          <p:nvPr/>
        </p:nvSpPr>
        <p:spPr>
          <a:xfrm>
            <a:off x="2450000" y="3209072"/>
            <a:ext cx="661800" cy="24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 </a:t>
            </a:r>
            <a:r>
              <a:rPr lang="zh-TW"/>
              <a:t>下載python</a:t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選擇python 3</a:t>
            </a:r>
            <a:endParaRPr/>
          </a:p>
        </p:txBody>
      </p:sp>
      <p:sp>
        <p:nvSpPr>
          <p:cNvPr id="172" name="Google Shape;172;p29"/>
          <p:cNvSpPr txBox="1"/>
          <p:nvPr/>
        </p:nvSpPr>
        <p:spPr>
          <a:xfrm>
            <a:off x="4002800" y="32193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80868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</a:t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200" y="2042656"/>
            <a:ext cx="7319025" cy="2226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9"/>
          <p:cNvCxnSpPr/>
          <p:nvPr/>
        </p:nvCxnSpPr>
        <p:spPr>
          <a:xfrm>
            <a:off x="184575" y="3364275"/>
            <a:ext cx="1625400" cy="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29"/>
          <p:cNvSpPr/>
          <p:nvPr/>
        </p:nvSpPr>
        <p:spPr>
          <a:xfrm>
            <a:off x="1861600" y="3128775"/>
            <a:ext cx="3858900" cy="447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</a:t>
            </a:r>
            <a:r>
              <a:rPr lang="zh-TW"/>
              <a:t>安裝軟體</a:t>
            </a:r>
            <a:endParaRPr/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點選並安裝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加入環境變數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075" y="1152475"/>
            <a:ext cx="2723375" cy="3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2075" y="1695175"/>
            <a:ext cx="5343750" cy="327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30"/>
          <p:cNvCxnSpPr/>
          <p:nvPr/>
        </p:nvCxnSpPr>
        <p:spPr>
          <a:xfrm>
            <a:off x="2516075" y="4788900"/>
            <a:ext cx="1625400" cy="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30"/>
          <p:cNvSpPr/>
          <p:nvPr/>
        </p:nvSpPr>
        <p:spPr>
          <a:xfrm>
            <a:off x="4175925" y="4679325"/>
            <a:ext cx="1524900" cy="23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 </a:t>
            </a:r>
            <a:r>
              <a:rPr lang="zh-TW"/>
              <a:t>安裝opencv</a:t>
            </a:r>
            <a:endParaRPr/>
          </a:p>
        </p:txBody>
      </p:sp>
      <p:sp>
        <p:nvSpPr>
          <p:cNvPr id="191" name="Google Shape;19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pip install opencv-python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Test :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252" y="2034925"/>
            <a:ext cx="4135775" cy="21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4. </a:t>
            </a:r>
            <a:r>
              <a:rPr lang="zh-TW"/>
              <a:t>安裝numpy</a:t>
            </a:r>
            <a:endParaRPr/>
          </a:p>
        </p:txBody>
      </p:sp>
      <p:sp>
        <p:nvSpPr>
          <p:cNvPr id="198" name="Google Shape;19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pip install numpy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925" y="1654950"/>
            <a:ext cx="712470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630091" y="699247"/>
            <a:ext cx="7937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/>
            </a:pPr>
            <a:r>
              <a:rPr b="0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OpenCV introduction</a:t>
            </a:r>
            <a:endParaRPr/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/>
            </a:pPr>
            <a:r>
              <a:rPr lang="zh-TW" sz="2800"/>
              <a:t>Python 3 &amp; opencv </a:t>
            </a:r>
            <a:r>
              <a:rPr b="0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installation</a:t>
            </a:r>
            <a:endParaRPr/>
          </a:p>
          <a:p>
            <a:pPr indent="-742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/>
            </a:pPr>
            <a:r>
              <a:rPr b="0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Lab01</a:t>
            </a:r>
            <a:endParaRPr/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Lab 01</a:t>
            </a:r>
            <a:endParaRPr/>
          </a:p>
        </p:txBody>
      </p:sp>
      <p:sp>
        <p:nvSpPr>
          <p:cNvPr id="205" name="Google Shape;205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圖片灰階與顏色濾鏡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Interpolation (bilinear, nearest neighbor)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 </a:t>
            </a:r>
            <a:r>
              <a:rPr lang="zh-TW"/>
              <a:t>灰階與顏色濾鏡(30%)</a:t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將原始圖片中的「藍點」予以保留，並把其餘的點改為灰階。</a:t>
            </a:r>
            <a:r>
              <a:rPr lang="zh-TW"/>
              <a:t>(20%)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Hint: </a:t>
            </a:r>
            <a:r>
              <a:rPr lang="zh-TW">
                <a:solidFill>
                  <a:srgbClr val="0000FF"/>
                </a:solidFill>
              </a:rPr>
              <a:t>B</a:t>
            </a:r>
            <a:r>
              <a:rPr lang="zh-TW"/>
              <a:t> &gt; 100 and </a:t>
            </a:r>
            <a:r>
              <a:rPr lang="zh-TW">
                <a:solidFill>
                  <a:srgbClr val="0000FF"/>
                </a:solidFill>
              </a:rPr>
              <a:t>B</a:t>
            </a:r>
            <a:r>
              <a:rPr lang="zh-TW"/>
              <a:t> * 0.6 &gt; </a:t>
            </a:r>
            <a:r>
              <a:rPr lang="zh-TW">
                <a:solidFill>
                  <a:srgbClr val="00FF00"/>
                </a:solidFill>
              </a:rPr>
              <a:t>G</a:t>
            </a:r>
            <a:r>
              <a:rPr lang="zh-TW"/>
              <a:t> and </a:t>
            </a:r>
            <a:r>
              <a:rPr lang="zh-TW">
                <a:solidFill>
                  <a:srgbClr val="0000FF"/>
                </a:solidFill>
              </a:rPr>
              <a:t>B</a:t>
            </a:r>
            <a:r>
              <a:rPr lang="zh-TW"/>
              <a:t> * 0.6 &gt; </a:t>
            </a:r>
            <a:r>
              <a:rPr lang="zh-TW">
                <a:solidFill>
                  <a:srgbClr val="FF0000"/>
                </a:solidFill>
              </a:rPr>
              <a:t>R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12" name="Google Shape;212;p34"/>
          <p:cNvCxnSpPr/>
          <p:nvPr/>
        </p:nvCxnSpPr>
        <p:spPr>
          <a:xfrm>
            <a:off x="4096799" y="3379862"/>
            <a:ext cx="95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27900"/>
            <a:ext cx="3977300" cy="22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7175" y="2188200"/>
            <a:ext cx="5036525" cy="28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 灰階與顏色濾鏡(30%)</a:t>
            </a:r>
            <a:endParaRPr/>
          </a:p>
        </p:txBody>
      </p:sp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將原始圖片中的「藍點</a:t>
            </a:r>
            <a:r>
              <a:rPr lang="zh-TW"/>
              <a:t>與黃點」</a:t>
            </a:r>
            <a:r>
              <a:rPr lang="zh-TW"/>
              <a:t>予以保留，並把其餘的點改為灰階。</a:t>
            </a:r>
            <a:r>
              <a:rPr lang="zh-TW"/>
              <a:t>(10%)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Hint: (</a:t>
            </a:r>
            <a:r>
              <a:rPr lang="zh-TW">
                <a:solidFill>
                  <a:srgbClr val="0000FF"/>
                </a:solidFill>
              </a:rPr>
              <a:t>B</a:t>
            </a:r>
            <a:r>
              <a:rPr lang="zh-TW"/>
              <a:t> + </a:t>
            </a:r>
            <a:r>
              <a:rPr lang="zh-TW">
                <a:solidFill>
                  <a:srgbClr val="00FF00"/>
                </a:solidFill>
              </a:rPr>
              <a:t>G</a:t>
            </a:r>
            <a:r>
              <a:rPr lang="zh-TW"/>
              <a:t>) * 0.3 &gt; </a:t>
            </a:r>
            <a:r>
              <a:rPr lang="zh-TW">
                <a:solidFill>
                  <a:srgbClr val="FF0000"/>
                </a:solidFill>
              </a:rPr>
              <a:t>R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21" name="Google Shape;221;p35"/>
          <p:cNvCxnSpPr/>
          <p:nvPr/>
        </p:nvCxnSpPr>
        <p:spPr>
          <a:xfrm>
            <a:off x="4096799" y="3379862"/>
            <a:ext cx="95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27900"/>
            <a:ext cx="3977300" cy="22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7201" y="2186100"/>
            <a:ext cx="5036499" cy="28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500"/>
              <a:t>2</a:t>
            </a:r>
            <a:r>
              <a:rPr lang="zh-TW" sz="2500"/>
              <a:t>. Interpolation - 最近相鄰內插法 (30%)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sz="1400">
                <a:solidFill>
                  <a:schemeClr val="dk1"/>
                </a:solidFill>
              </a:rPr>
              <a:t>根據輸出影像的像素位置,找到輸入影像中最鄰近的點,即當作輸出影像的像素強度。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sz="1400">
                <a:solidFill>
                  <a:schemeClr val="dk1"/>
                </a:solidFill>
              </a:rPr>
              <a:t>以下圖為例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2638250"/>
            <a:ext cx="3883851" cy="20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500" y="2638250"/>
            <a:ext cx="3883851" cy="204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624" y="1017725"/>
            <a:ext cx="5467276" cy="36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2</a:t>
            </a:r>
            <a:r>
              <a:rPr lang="zh-TW"/>
              <a:t>. Interpolation - 最近相鄰內插法 (30%)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sz="1400"/>
              <a:t>將照片放大3倍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7825" y="822057"/>
            <a:ext cx="2296575" cy="195299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7"/>
          <p:cNvSpPr/>
          <p:nvPr/>
        </p:nvSpPr>
        <p:spPr>
          <a:xfrm>
            <a:off x="5802350" y="1713438"/>
            <a:ext cx="402600" cy="369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650" y="3242450"/>
            <a:ext cx="2171726" cy="14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/>
          <p:nvPr/>
        </p:nvSpPr>
        <p:spPr>
          <a:xfrm>
            <a:off x="6204950" y="1344450"/>
            <a:ext cx="552816" cy="368993"/>
          </a:xfrm>
          <a:custGeom>
            <a:rect b="b" l="l" r="r" t="t"/>
            <a:pathLst>
              <a:path extrusionOk="0" h="7095" w="58530">
                <a:moveTo>
                  <a:pt x="0" y="7095"/>
                </a:moveTo>
                <a:cubicBezTo>
                  <a:pt x="18823" y="1445"/>
                  <a:pt x="38877" y="0"/>
                  <a:pt x="58530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3" name="Google Shape;243;p37"/>
          <p:cNvSpPr/>
          <p:nvPr/>
        </p:nvSpPr>
        <p:spPr>
          <a:xfrm>
            <a:off x="6586025" y="1113850"/>
            <a:ext cx="249425" cy="432325"/>
          </a:xfrm>
          <a:custGeom>
            <a:rect b="b" l="l" r="r" t="t"/>
            <a:pathLst>
              <a:path extrusionOk="0" h="17293" w="9977">
                <a:moveTo>
                  <a:pt x="443" y="0"/>
                </a:moveTo>
                <a:cubicBezTo>
                  <a:pt x="2956" y="2513"/>
                  <a:pt x="5025" y="5566"/>
                  <a:pt x="7981" y="7538"/>
                </a:cubicBezTo>
                <a:cubicBezTo>
                  <a:pt x="8596" y="7948"/>
                  <a:pt x="10199" y="8277"/>
                  <a:pt x="9755" y="8868"/>
                </a:cubicBezTo>
                <a:cubicBezTo>
                  <a:pt x="7176" y="12305"/>
                  <a:pt x="0" y="12996"/>
                  <a:pt x="0" y="17293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3</a:t>
            </a:r>
            <a:r>
              <a:rPr lang="zh-TW"/>
              <a:t>. Interpolation - 雙線性內插法 (40%)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sz="1400">
                <a:solidFill>
                  <a:schemeClr val="dk1"/>
                </a:solidFill>
              </a:rPr>
              <a:t>根據輸出影像的像素位置，找到輸入影像中最鄰近的四個點,再利用雙線性內插法求出輸出影像的像素強度。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50" y="1978322"/>
            <a:ext cx="2415220" cy="24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4350" y="1978325"/>
            <a:ext cx="4899750" cy="2407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38"/>
          <p:cNvCxnSpPr/>
          <p:nvPr/>
        </p:nvCxnSpPr>
        <p:spPr>
          <a:xfrm flipH="1" rot="10800000">
            <a:off x="2915125" y="3055175"/>
            <a:ext cx="7149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3</a:t>
            </a:r>
            <a:r>
              <a:rPr lang="zh-TW"/>
              <a:t>. Interpolation - 雙線性內插法 (40%)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sz="1400">
                <a:solidFill>
                  <a:schemeClr val="dk1"/>
                </a:solidFill>
              </a:rPr>
              <a:t>以參數方式輸入影像以及倍率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sz="1400">
                <a:solidFill>
                  <a:schemeClr val="dk1"/>
                </a:solidFill>
              </a:rPr>
              <a:t>學會使用 OpenCV API (10%)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自行實作雙線性內插法 (40%)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TW" sz="1400">
                <a:solidFill>
                  <a:schemeClr val="dk1"/>
                </a:solidFill>
              </a:rPr>
              <a:t>下圖為輸入影像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右圖為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倍率=3之結果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075" y="3240000"/>
            <a:ext cx="2171726" cy="14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5064" y="1015275"/>
            <a:ext cx="5467235" cy="36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4200" y="513475"/>
            <a:ext cx="1962075" cy="18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5363" y="2709328"/>
            <a:ext cx="2039750" cy="173459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9"/>
          <p:cNvSpPr/>
          <p:nvPr/>
        </p:nvSpPr>
        <p:spPr>
          <a:xfrm>
            <a:off x="5991100" y="1686888"/>
            <a:ext cx="402600" cy="369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9"/>
          <p:cNvSpPr/>
          <p:nvPr/>
        </p:nvSpPr>
        <p:spPr>
          <a:xfrm>
            <a:off x="6393700" y="1317900"/>
            <a:ext cx="552816" cy="368993"/>
          </a:xfrm>
          <a:custGeom>
            <a:rect b="b" l="l" r="r" t="t"/>
            <a:pathLst>
              <a:path extrusionOk="0" h="7095" w="58530">
                <a:moveTo>
                  <a:pt x="0" y="7095"/>
                </a:moveTo>
                <a:cubicBezTo>
                  <a:pt x="18823" y="1445"/>
                  <a:pt x="38877" y="0"/>
                  <a:pt x="58530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" name="Google Shape;265;p39"/>
          <p:cNvSpPr/>
          <p:nvPr/>
        </p:nvSpPr>
        <p:spPr>
          <a:xfrm>
            <a:off x="6774775" y="1087300"/>
            <a:ext cx="249425" cy="432325"/>
          </a:xfrm>
          <a:custGeom>
            <a:rect b="b" l="l" r="r" t="t"/>
            <a:pathLst>
              <a:path extrusionOk="0" h="17293" w="9977">
                <a:moveTo>
                  <a:pt x="443" y="0"/>
                </a:moveTo>
                <a:cubicBezTo>
                  <a:pt x="2956" y="2513"/>
                  <a:pt x="5025" y="5566"/>
                  <a:pt x="7981" y="7538"/>
                </a:cubicBezTo>
                <a:cubicBezTo>
                  <a:pt x="8596" y="7948"/>
                  <a:pt x="10199" y="8277"/>
                  <a:pt x="9755" y="8868"/>
                </a:cubicBezTo>
                <a:cubicBezTo>
                  <a:pt x="7176" y="12305"/>
                  <a:pt x="0" y="12996"/>
                  <a:pt x="0" y="17293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2, 3. Demo image (test.jpg)</a:t>
            </a:r>
            <a:endParaRPr/>
          </a:p>
        </p:txBody>
      </p:sp>
      <p:pic>
        <p:nvPicPr>
          <p:cNvPr id="271" name="Google Shape;2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025" y="1109550"/>
            <a:ext cx="5259951" cy="35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6315" y="0"/>
            <a:ext cx="67513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8283" y="0"/>
            <a:ext cx="68474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989338" y="334863"/>
            <a:ext cx="11670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75">
            <a:noAutofit/>
          </a:bodyPr>
          <a:lstStyle/>
          <a:p>
            <a:pPr indent="0" lvl="0" marL="669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zh-TW" sz="5273"/>
              <a:t>Mat</a:t>
            </a:r>
            <a:endParaRPr sz="5273"/>
          </a:p>
        </p:txBody>
      </p:sp>
      <p:sp>
        <p:nvSpPr>
          <p:cNvPr id="82" name="Google Shape;82;p18"/>
          <p:cNvSpPr/>
          <p:nvPr/>
        </p:nvSpPr>
        <p:spPr>
          <a:xfrm>
            <a:off x="1665387" y="1339453"/>
            <a:ext cx="3489300" cy="3482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4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8"/>
          <p:cNvSpPr txBox="1"/>
          <p:nvPr/>
        </p:nvSpPr>
        <p:spPr>
          <a:xfrm>
            <a:off x="5382369" y="1861840"/>
            <a:ext cx="23082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950">
            <a:noAutofit/>
          </a:bodyPr>
          <a:lstStyle/>
          <a:p>
            <a:pPr indent="0" lvl="0" marL="66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3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rows: </a:t>
            </a:r>
            <a:r>
              <a:rPr b="0" i="0" lang="zh-TW" sz="2373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長</a:t>
            </a:r>
            <a:endParaRPr b="0" i="0" sz="2373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66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3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cols: </a:t>
            </a:r>
            <a:r>
              <a:rPr b="0" i="0" lang="zh-TW" sz="2373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寬</a:t>
            </a:r>
            <a:endParaRPr b="0" i="0" sz="2373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6696" marR="0" rtl="0" algn="l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b="0" i="0" lang="zh-TW" sz="23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type: </a:t>
            </a:r>
            <a:r>
              <a:rPr b="0" i="0" lang="zh-TW" sz="2373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像素型態</a:t>
            </a:r>
            <a:endParaRPr b="0" i="0" sz="2373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6696" marR="0" rtl="0" algn="l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None/>
            </a:pPr>
            <a:r>
              <a:rPr b="0" i="0" lang="zh-TW" sz="23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channels: </a:t>
            </a:r>
            <a:r>
              <a:rPr b="0" i="0" lang="zh-TW" sz="2373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通道數</a:t>
            </a:r>
            <a:endParaRPr b="0" i="0" sz="2373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/>
        </p:nvSpPr>
        <p:spPr>
          <a:xfrm>
            <a:off x="5723930" y="823764"/>
            <a:ext cx="934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75">
            <a:noAutofit/>
          </a:bodyPr>
          <a:lstStyle/>
          <a:p>
            <a:pPr indent="0" lvl="0" marL="66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37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image:</a:t>
            </a:r>
            <a:endParaRPr b="0" i="0" sz="237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/>
          <p:nvPr>
            <p:ph type="title"/>
          </p:nvPr>
        </p:nvSpPr>
        <p:spPr>
          <a:xfrm>
            <a:off x="880972" y="792765"/>
            <a:ext cx="1023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75">
            <a:noAutofit/>
          </a:bodyPr>
          <a:lstStyle/>
          <a:p>
            <a:pPr indent="0" lvl="0" marL="669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sz="2373"/>
              <a:t>normal:</a:t>
            </a:r>
            <a:endParaRPr sz="2373"/>
          </a:p>
        </p:txBody>
      </p:sp>
      <p:sp>
        <p:nvSpPr>
          <p:cNvPr id="90" name="Google Shape;90;p19"/>
          <p:cNvSpPr/>
          <p:nvPr/>
        </p:nvSpPr>
        <p:spPr>
          <a:xfrm>
            <a:off x="354908" y="3671403"/>
            <a:ext cx="2177591" cy="0"/>
          </a:xfrm>
          <a:custGeom>
            <a:rect b="b" l="l" r="r" t="t"/>
            <a:pathLst>
              <a:path extrusionOk="0" h="120000" w="4128135">
                <a:moveTo>
                  <a:pt x="0" y="0"/>
                </a:moveTo>
                <a:lnTo>
                  <a:pt x="4115396" y="0"/>
                </a:lnTo>
                <a:lnTo>
                  <a:pt x="4128096" y="0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4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9"/>
          <p:cNvSpPr/>
          <p:nvPr/>
        </p:nvSpPr>
        <p:spPr>
          <a:xfrm>
            <a:off x="2525136" y="3639256"/>
            <a:ext cx="64313" cy="64313"/>
          </a:xfrm>
          <a:custGeom>
            <a:rect b="b" l="l" r="r" t="t"/>
            <a:pathLst>
              <a:path extrusionOk="0" h="121920" w="121920">
                <a:moveTo>
                  <a:pt x="0" y="0"/>
                </a:moveTo>
                <a:lnTo>
                  <a:pt x="0" y="121919"/>
                </a:lnTo>
                <a:lnTo>
                  <a:pt x="121920" y="609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4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9"/>
          <p:cNvSpPr/>
          <p:nvPr/>
        </p:nvSpPr>
        <p:spPr>
          <a:xfrm>
            <a:off x="348632" y="1918253"/>
            <a:ext cx="0" cy="1765922"/>
          </a:xfrm>
          <a:custGeom>
            <a:rect b="b" l="l" r="r" t="t"/>
            <a:pathLst>
              <a:path extrusionOk="0" h="3347720" w="120000">
                <a:moveTo>
                  <a:pt x="0" y="0"/>
                </a:moveTo>
                <a:lnTo>
                  <a:pt x="0" y="3347351"/>
                </a:lnTo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4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9"/>
          <p:cNvSpPr/>
          <p:nvPr/>
        </p:nvSpPr>
        <p:spPr>
          <a:xfrm>
            <a:off x="316484" y="1860657"/>
            <a:ext cx="64312" cy="64313"/>
          </a:xfrm>
          <a:custGeom>
            <a:rect b="b" l="l" r="r" t="t"/>
            <a:pathLst>
              <a:path extrusionOk="0" h="121920" w="121919">
                <a:moveTo>
                  <a:pt x="60962" y="0"/>
                </a:moveTo>
                <a:lnTo>
                  <a:pt x="0" y="121920"/>
                </a:lnTo>
                <a:lnTo>
                  <a:pt x="121922" y="121920"/>
                </a:lnTo>
                <a:lnTo>
                  <a:pt x="6096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4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9"/>
          <p:cNvSpPr txBox="1"/>
          <p:nvPr/>
        </p:nvSpPr>
        <p:spPr>
          <a:xfrm>
            <a:off x="2716022" y="3511855"/>
            <a:ext cx="1338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75">
            <a:noAutofit/>
          </a:bodyPr>
          <a:lstStyle/>
          <a:p>
            <a:pPr indent="0" lvl="0" marL="66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9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89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9"/>
          <p:cNvSpPr txBox="1"/>
          <p:nvPr/>
        </p:nvSpPr>
        <p:spPr>
          <a:xfrm>
            <a:off x="284915" y="1408913"/>
            <a:ext cx="1338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75">
            <a:noAutofit/>
          </a:bodyPr>
          <a:lstStyle/>
          <a:p>
            <a:pPr indent="0" lvl="0" marL="66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9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0" i="0" sz="189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1644460" y="2848825"/>
            <a:ext cx="5493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75">
            <a:noAutofit/>
          </a:bodyPr>
          <a:lstStyle/>
          <a:p>
            <a:pPr indent="0" lvl="0" marL="66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9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(x, y)</a:t>
            </a:r>
            <a:endParaRPr b="0" i="0" sz="189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358672" y="2904560"/>
            <a:ext cx="1243715" cy="0"/>
          </a:xfrm>
          <a:custGeom>
            <a:rect b="b" l="l" r="r" t="t"/>
            <a:pathLst>
              <a:path extrusionOk="0" h="120000" w="2357754">
                <a:moveTo>
                  <a:pt x="0" y="0"/>
                </a:moveTo>
                <a:lnTo>
                  <a:pt x="2357247" y="0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4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9"/>
          <p:cNvSpPr/>
          <p:nvPr/>
        </p:nvSpPr>
        <p:spPr>
          <a:xfrm>
            <a:off x="1602588" y="2924638"/>
            <a:ext cx="0" cy="750316"/>
          </a:xfrm>
          <a:custGeom>
            <a:rect b="b" l="l" r="r" t="t"/>
            <a:pathLst>
              <a:path extrusionOk="0" h="1422400" w="120000">
                <a:moveTo>
                  <a:pt x="0" y="0"/>
                </a:moveTo>
                <a:lnTo>
                  <a:pt x="0" y="1422146"/>
                </a:lnTo>
              </a:path>
            </a:pathLst>
          </a:custGeom>
          <a:noFill/>
          <a:ln cap="flat" cmpd="sng" w="3810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4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1529541" y="2823314"/>
            <a:ext cx="146100" cy="17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4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1549633" y="2830014"/>
            <a:ext cx="105900" cy="133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4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4835" y="1560271"/>
            <a:ext cx="2158068" cy="1857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80996" y="1560271"/>
            <a:ext cx="2066925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/>
          <p:nvPr/>
        </p:nvSpPr>
        <p:spPr>
          <a:xfrm>
            <a:off x="2273546" y="1121849"/>
            <a:ext cx="4510200" cy="1068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4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1652068" y="3352068"/>
            <a:ext cx="5739300" cy="830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4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3373190" y="2772668"/>
            <a:ext cx="23952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75">
            <a:noAutofit/>
          </a:bodyPr>
          <a:lstStyle/>
          <a:p>
            <a:pPr indent="0" lvl="0" marL="669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10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3-channel : B, G, R</a:t>
            </a:r>
            <a:endParaRPr b="0" i="0" sz="210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/>
          <p:nvPr>
            <p:ph type="title"/>
          </p:nvPr>
        </p:nvSpPr>
        <p:spPr>
          <a:xfrm>
            <a:off x="3473648" y="622846"/>
            <a:ext cx="30396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75">
            <a:noAutofit/>
          </a:bodyPr>
          <a:lstStyle/>
          <a:p>
            <a:pPr indent="0" lvl="0" marL="669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zh-TW" sz="2109"/>
              <a:t>Mat value access</a:t>
            </a:r>
            <a:endParaRPr sz="2109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013" y="1026300"/>
            <a:ext cx="513397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895576" y="730002"/>
            <a:ext cx="1352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zh-TW" sz="2637"/>
              <a:t>標頭引入</a:t>
            </a:r>
            <a:endParaRPr sz="2637"/>
          </a:p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9513" y="1933968"/>
            <a:ext cx="2844825" cy="877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